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embeddedFontLst>
    <p:embeddedFont>
      <p:font typeface="Astra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regular r:id="rId27"/>
      <p:bold r:id="rId28"/>
    </p:embeddedFont>
    <p:embeddedFont>
      <p:font typeface="Fira Sans" panose="020B0604020202020204" charset="0"/>
      <p:regular r:id="rId29"/>
      <p:bold r:id="rId30"/>
      <p:italic r:id="rId31"/>
      <p:boldItalic r:id="rId32"/>
    </p:embeddedFont>
    <p:embeddedFont>
      <p:font typeface="Elzevir" panose="020B06030503020202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BBF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55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b28ef9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b28ef9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3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68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1b28ef90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1b28ef90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99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1b28ef90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1b28ef90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53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b28ef9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b28ef9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71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57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1b28ef90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1b28ef90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7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1b28ef90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1b28ef90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217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b28ef9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b28ef9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29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b28ef9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b28ef9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1b28ef90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1b28ef90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1b28ef90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1b28ef90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b28ef9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b28ef9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38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80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1b28ef90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1b28ef90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18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1b28ef90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1b28ef90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87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7513484" y="621411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533952" y="1085226"/>
            <a:ext cx="6207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0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2068635" y="1017725"/>
            <a:ext cx="609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7294342" y="293582"/>
            <a:ext cx="324600" cy="323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1547165" y="642508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 userDrawn="1">
  <p:cSld name="BIG_NUMBER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body" idx="1"/>
          </p:nvPr>
        </p:nvSpPr>
        <p:spPr>
          <a:xfrm>
            <a:off x="121658" y="1364056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 Black"/>
              <a:buNone/>
              <a:defRPr sz="2800">
                <a:solidFill>
                  <a:srgbClr val="222A35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Fira Sans"/>
              <a:buChar char="●"/>
              <a:defRPr sz="1800"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Fira Sans"/>
              <a:buChar char="○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Fira Sans"/>
              <a:buChar char="■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Fira Sans"/>
              <a:buChar char="●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Fira Sans"/>
              <a:buChar char="○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Fira Sans"/>
              <a:buChar char="■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Fira Sans"/>
              <a:buChar char="●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Fira Sans"/>
              <a:buChar char="○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71717"/>
              </a:buClr>
              <a:buSzPts val="1400"/>
              <a:buFont typeface="Fira Sans"/>
              <a:buChar char="■"/>
              <a:defRPr>
                <a:solidFill>
                  <a:srgbClr val="171717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59" r:id="rId5"/>
    <p:sldLayoutId id="2147483660" r:id="rId6"/>
  </p:sldLayoutIdLst>
  <p:transition spd="slow" advClick="0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@-96665969-pdd-dly-malyshei" TargetMode="External"/><Relationship Id="rId2" Type="http://schemas.openxmlformats.org/officeDocument/2006/relationships/hyperlink" Target="http://zanimatika.narod.ru/Narabotki2_6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ng.ru/png-uee640/" TargetMode="External"/><Relationship Id="rId5" Type="http://schemas.openxmlformats.org/officeDocument/2006/relationships/hyperlink" Target="https://tekhnologic.wordpress.com/2016/12/27/10-powerpoint-games/" TargetMode="External"/><Relationship Id="rId4" Type="http://schemas.openxmlformats.org/officeDocument/2006/relationships/hyperlink" Target="https://www.pngegg.com/ru/png-njyb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3" y="1598886"/>
            <a:ext cx="1726473" cy="3376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4691" y="88135"/>
            <a:ext cx="8898123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Google Shape;237;p17"/>
          <p:cNvSpPr txBox="1">
            <a:spLocks noGrp="1"/>
          </p:cNvSpPr>
          <p:nvPr>
            <p:ph type="ctrTitle"/>
          </p:nvPr>
        </p:nvSpPr>
        <p:spPr>
          <a:xfrm>
            <a:off x="0" y="521996"/>
            <a:ext cx="9144000" cy="3183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>
                <a:ln w="19050">
                  <a:solidFill>
                    <a:srgbClr val="F8F8F8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stra" pitchFamily="2" charset="0"/>
              </a:rPr>
              <a:t>Дорожно-транспортная викторина</a:t>
            </a:r>
            <a:endParaRPr sz="8000" dirty="0">
              <a:ln w="19050">
                <a:solidFill>
                  <a:srgbClr val="F8F8F8"/>
                </a:solidFill>
              </a:ln>
              <a:solidFill>
                <a:schemeClr val="tx2">
                  <a:lumMod val="75000"/>
                </a:schemeClr>
              </a:solidFill>
              <a:latin typeface="Astra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51881" y="4493945"/>
            <a:ext cx="4640238" cy="5638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Elzevir" panose="020B0603050302020204" pitchFamily="34" charset="0"/>
              </a:rPr>
              <a:t>Автор: Колышкина Елена Владимировна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Elzevir" panose="020B0603050302020204" pitchFamily="34" charset="0"/>
              </a:rPr>
              <a:t>учитель географии высшей категории, г. Новосибирск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Elzevir" panose="020B0603050302020204" pitchFamily="34" charset="0"/>
            </a:endParaRPr>
          </a:p>
        </p:txBody>
      </p:sp>
      <p:pic>
        <p:nvPicPr>
          <p:cNvPr id="5" name="Picture 2" descr="https://image.jimcdn.com/app/cms/image/transf/dimension=412x10000:format=png/path/sbafa20dd1b71810f/image/i4a30106e368adde7/version/1435476735/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4" y="194539"/>
            <a:ext cx="1507119" cy="3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302" y="474394"/>
            <a:ext cx="150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Летний марафон</a:t>
            </a:r>
            <a:endParaRPr lang="ru-RU" sz="1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8539" y="2389907"/>
            <a:ext cx="743209" cy="885709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A_answer"/>
          <p:cNvSpPr/>
          <p:nvPr/>
        </p:nvSpPr>
        <p:spPr>
          <a:xfrm>
            <a:off x="1476340" y="2389908"/>
            <a:ext cx="2796218" cy="88570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Эвакуация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90137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Эмиграция 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380905"/>
            <a:ext cx="743209" cy="901377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Экспроприация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09" cy="88061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Эскалация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Какая неприятность грозит автомобилю, припаркованному в неположенном месте?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6207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4558" y="3380905"/>
            <a:ext cx="747371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3377045"/>
            <a:ext cx="2796218" cy="90386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 12 лет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86715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6578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 10 лет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377045"/>
            <a:ext cx="743209" cy="905237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 14</a:t>
            </a:r>
            <a:endParaRPr lang="en-GB" sz="2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316950" y="2393623"/>
            <a:ext cx="743209" cy="86716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_answer"/>
          <p:cNvSpPr/>
          <p:nvPr/>
        </p:nvSpPr>
        <p:spPr>
          <a:xfrm>
            <a:off x="1474751" y="2393623"/>
            <a:ext cx="2796218" cy="8671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 5 лет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С какого возраста ребёнок может сидеть один на первом сиденье автомобиля, что рядом с водителем?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06693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6950" y="3400289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Лежачий полицейски</a:t>
            </a:r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й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89909"/>
            <a:ext cx="743209" cy="903715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Безработный полицейский 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2389909"/>
            <a:ext cx="743209" cy="88570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Полоса препятствий 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9"/>
            <a:ext cx="2796218" cy="880616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Рельефный  полицейский  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+mj-lt"/>
              </a:rPr>
              <a:t>Как называют малозаметные неровности на дороге для снижения скорости автомобиля у пешеходных переходов?</a:t>
            </a:r>
            <a:endParaRPr lang="en-GB" sz="3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9562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2968" y="2410935"/>
            <a:ext cx="743209" cy="88298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2393624"/>
            <a:ext cx="2796218" cy="881992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Не более </a:t>
            </a:r>
          </a:p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1 м.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316949" y="2410934"/>
            <a:ext cx="743209" cy="882689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B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Не более </a:t>
            </a:r>
          </a:p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0,2 м.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400288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Не более</a:t>
            </a:r>
          </a:p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 0,5 м.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9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Не более </a:t>
            </a:r>
          </a:p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2 м.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На каком расстоянии от правого края проезжей части разрешена езда на велосипеде?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713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8539" y="2389907"/>
            <a:ext cx="743209" cy="885709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A_answer"/>
          <p:cNvSpPr/>
          <p:nvPr/>
        </p:nvSpPr>
        <p:spPr>
          <a:xfrm>
            <a:off x="1476340" y="2389908"/>
            <a:ext cx="2796218" cy="88570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Административный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881992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Уголовный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400288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1938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Налоговый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8"/>
            <a:ext cx="743209" cy="900001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8"/>
            <a:ext cx="2796218" cy="90154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Трудовой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Какой кодекс предусматривает ответственность за проезд на красный свет?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4904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4558" y="3380905"/>
            <a:ext cx="748488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3380905"/>
            <a:ext cx="2796218" cy="868977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Проезд запрещён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869121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6578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Осторожно! Камнепад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380905"/>
            <a:ext cx="743209" cy="901377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Тупик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316950" y="2393623"/>
            <a:ext cx="743209" cy="86716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_answer"/>
          <p:cNvSpPr/>
          <p:nvPr/>
        </p:nvSpPr>
        <p:spPr>
          <a:xfrm>
            <a:off x="1474751" y="2393623"/>
            <a:ext cx="2796218" cy="8671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Строительная площадка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3900" dirty="0">
                <a:solidFill>
                  <a:srgbClr val="000000"/>
                </a:solidFill>
                <a:latin typeface="+mj-lt"/>
              </a:rPr>
              <a:t>Что означает дорожный знак, широко известный под названием «кирпич»?</a:t>
            </a:r>
            <a:endParaRPr lang="en-GB" sz="39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569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6950" y="3400289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1474751" y="3400289"/>
            <a:ext cx="2796218" cy="880616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Неровная дорога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3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Американские горки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2393623"/>
            <a:ext cx="743209" cy="881994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Русские ухабы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4558" y="3400289"/>
            <a:ext cx="74162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9"/>
            <a:ext cx="2796218" cy="880616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Дикие животные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Это что за чудо-юдо, два горба, как у верблюда? Треугольный этот знак, называется он как?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0005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2968" y="2393623"/>
            <a:ext cx="743209" cy="87951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2393624"/>
            <a:ext cx="2796218" cy="881992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Радар 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316949" y="2410934"/>
            <a:ext cx="743209" cy="882689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B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Локатор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400288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Эхолот 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397827"/>
            <a:ext cx="2796218" cy="88307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Спидометр 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Что используют сотрудники ГИБДД 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измерения 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скорости автомобиля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3969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8539" y="2389907"/>
            <a:ext cx="743209" cy="885709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A_answer"/>
          <p:cNvSpPr/>
          <p:nvPr/>
        </p:nvSpPr>
        <p:spPr>
          <a:xfrm>
            <a:off x="1476340" y="2389908"/>
            <a:ext cx="2796218" cy="88570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Круглой 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89907"/>
            <a:ext cx="743209" cy="883229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Треугольной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400288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Квадратной 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09" cy="88061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9"/>
            <a:ext cx="2796218" cy="880616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Овальной 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Какой формы в России запрещающие дорожные знаки?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3878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7722" cy="572700"/>
          </a:xfrm>
        </p:spPr>
        <p:txBody>
          <a:bodyPr/>
          <a:lstStyle/>
          <a:p>
            <a:pPr algn="ctr"/>
            <a:r>
              <a:rPr lang="ru-RU" sz="6000" b="1" dirty="0" smtClean="0">
                <a:ln>
                  <a:solidFill>
                    <a:srgbClr val="F8F8F8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stra" pitchFamily="2" charset="0"/>
              </a:rPr>
              <a:t>Источники информации</a:t>
            </a:r>
            <a:endParaRPr lang="ru-RU" sz="6000" b="1" dirty="0">
              <a:ln>
                <a:solidFill>
                  <a:srgbClr val="F8F8F8"/>
                </a:solidFill>
              </a:ln>
              <a:solidFill>
                <a:schemeClr val="accent6">
                  <a:lumMod val="50000"/>
                </a:schemeClr>
              </a:solidFill>
              <a:latin typeface="Astra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56878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sz="1000" dirty="0">
                <a:latin typeface="+mn-lt"/>
                <a:hlinkClick r:id="rId2"/>
              </a:rPr>
              <a:t>http://</a:t>
            </a:r>
            <a:r>
              <a:rPr lang="en-US" sz="1000" dirty="0" smtClean="0">
                <a:latin typeface="+mn-lt"/>
                <a:hlinkClick r:id="rId2"/>
              </a:rPr>
              <a:t>zanimatika.narod.ru/Narabotki2_6.htm</a:t>
            </a:r>
            <a:endParaRPr lang="ru-RU" sz="1000" dirty="0" smtClean="0">
              <a:latin typeface="+mn-lt"/>
            </a:endParaRPr>
          </a:p>
          <a:p>
            <a:pPr marL="114300" indent="0">
              <a:buNone/>
            </a:pPr>
            <a:r>
              <a:rPr lang="en-US" sz="1000" dirty="0">
                <a:latin typeface="+mn-lt"/>
                <a:hlinkClick r:id="rId3"/>
              </a:rPr>
              <a:t>https://vk.com/@-</a:t>
            </a:r>
            <a:r>
              <a:rPr lang="en-US" sz="1000" dirty="0" smtClean="0">
                <a:latin typeface="+mn-lt"/>
                <a:hlinkClick r:id="rId3"/>
              </a:rPr>
              <a:t>96665969-pdd-dly-malyshei</a:t>
            </a:r>
            <a:r>
              <a:rPr lang="ru-RU" sz="1000" dirty="0" smtClean="0">
                <a:latin typeface="+mn-lt"/>
              </a:rPr>
              <a:t> </a:t>
            </a:r>
          </a:p>
          <a:p>
            <a:pPr marL="114300" indent="0">
              <a:buNone/>
            </a:pPr>
            <a:r>
              <a:rPr lang="en-US" sz="1000" dirty="0">
                <a:latin typeface="+mn-lt"/>
                <a:hlinkClick r:id="rId4"/>
              </a:rPr>
              <a:t>https://</a:t>
            </a:r>
            <a:r>
              <a:rPr lang="en-US" sz="1000" dirty="0" smtClean="0">
                <a:latin typeface="+mn-lt"/>
                <a:hlinkClick r:id="rId4"/>
              </a:rPr>
              <a:t>www.pngegg.com/ru/png-njybm</a:t>
            </a:r>
            <a:r>
              <a:rPr lang="ru-RU" sz="1000" dirty="0" smtClean="0">
                <a:latin typeface="+mn-lt"/>
              </a:rPr>
              <a:t> </a:t>
            </a:r>
          </a:p>
          <a:p>
            <a:pPr marL="114300" indent="0">
              <a:buNone/>
            </a:pPr>
            <a:r>
              <a:rPr lang="en-US" sz="1000" dirty="0">
                <a:latin typeface="+mn-lt"/>
                <a:hlinkClick r:id="rId5"/>
              </a:rPr>
              <a:t>https://tekhnologic.wordpress.com/2016/12/27/10-powerpoint-games</a:t>
            </a:r>
            <a:r>
              <a:rPr lang="en-US" sz="1000" dirty="0" smtClean="0">
                <a:latin typeface="+mn-lt"/>
                <a:hlinkClick r:id="rId5"/>
              </a:rPr>
              <a:t>/</a:t>
            </a:r>
            <a:endParaRPr lang="ru-RU" sz="1000" dirty="0" smtClean="0">
              <a:latin typeface="+mn-lt"/>
            </a:endParaRPr>
          </a:p>
          <a:p>
            <a:pPr marL="114300" indent="0">
              <a:buNone/>
            </a:pPr>
            <a:r>
              <a:rPr lang="en-US" sz="1000" dirty="0">
                <a:latin typeface="+mn-lt"/>
                <a:hlinkClick r:id="rId6"/>
              </a:rPr>
              <a:t>https://www.freepng.ru/png-uee640</a:t>
            </a:r>
            <a:r>
              <a:rPr lang="en-US" sz="1000" dirty="0" smtClean="0">
                <a:latin typeface="+mn-lt"/>
                <a:hlinkClick r:id="rId6"/>
              </a:rPr>
              <a:t>/</a:t>
            </a:r>
            <a:endParaRPr lang="ru-RU" sz="1000" dirty="0" smtClean="0">
              <a:latin typeface="+mn-lt"/>
            </a:endParaRPr>
          </a:p>
          <a:p>
            <a:pPr marL="114300" indent="0">
              <a:buNone/>
            </a:pPr>
            <a:endParaRPr lang="ru-RU" sz="1400" dirty="0" smtClean="0">
              <a:latin typeface="+mn-lt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552317" y="4527702"/>
            <a:ext cx="470498" cy="494382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023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8539" y="2400299"/>
            <a:ext cx="743209" cy="875317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A_answer"/>
          <p:cNvSpPr/>
          <p:nvPr/>
        </p:nvSpPr>
        <p:spPr>
          <a:xfrm>
            <a:off x="1476340" y="2393624"/>
            <a:ext cx="2796218" cy="88199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Дорожное движение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Дрянные дороги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400288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Дальние дороги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09" cy="88061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9"/>
            <a:ext cx="2796218" cy="880616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100" dirty="0" smtClean="0">
                <a:solidFill>
                  <a:srgbClr val="000000"/>
                </a:solidFill>
                <a:latin typeface="+mj-lt"/>
              </a:rPr>
              <a:t>Двигайся дальше</a:t>
            </a:r>
            <a:endParaRPr lang="en-GB" sz="3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 расшифровываются буквы ДД в аббревиатуре ГИБДД?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3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4557" y="3380905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3379528"/>
            <a:ext cx="2796218" cy="901377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Жезл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86715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6578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Дубинка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379528"/>
            <a:ext cx="743209" cy="901377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Скипетр </a:t>
            </a:r>
            <a:endParaRPr lang="en-GB" sz="3600" dirty="0"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316950" y="2393623"/>
            <a:ext cx="743209" cy="86716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_answer"/>
          <p:cNvSpPr/>
          <p:nvPr/>
        </p:nvSpPr>
        <p:spPr>
          <a:xfrm>
            <a:off x="1474751" y="2393623"/>
            <a:ext cx="2796218" cy="8671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Указка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 называется полосатое орудие труда 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автоинспектора?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6950" y="3400289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Пешеходного</a:t>
            </a:r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900294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Нет таких светофоров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2393623"/>
            <a:ext cx="743209" cy="881994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rgbClr val="000000"/>
                </a:solidFill>
                <a:latin typeface="+mj-lt"/>
              </a:rPr>
              <a:t>Автомобильного </a:t>
            </a:r>
            <a:r>
              <a:rPr lang="ru-RU" sz="27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GB" sz="27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8"/>
            <a:ext cx="743209" cy="901547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Велосипедного    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У какого светофора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только две секции (красная и 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зелёная)?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2968" y="2410935"/>
            <a:ext cx="743209" cy="864681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2393624"/>
            <a:ext cx="2796218" cy="881992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100" dirty="0" smtClean="0">
                <a:solidFill>
                  <a:srgbClr val="000000"/>
                </a:solidFill>
                <a:latin typeface="+mj-lt"/>
              </a:rPr>
              <a:t>Старуха Шапокляк </a:t>
            </a:r>
            <a:endParaRPr lang="en-GB" sz="3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316949" y="2410691"/>
            <a:ext cx="743209" cy="86492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B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Баба Яга 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400288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Кикимора 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09" cy="88061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8"/>
            <a:ext cx="2796218" cy="880617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Фрекен Бок</a:t>
            </a:r>
            <a:endParaRPr lang="en-GB" sz="3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Какая сказочная героиня преклонных лет 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сказала: «...и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всегда перехожу улицу в неположенном месте»?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8539" y="2393623"/>
            <a:ext cx="743209" cy="881993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A_answer"/>
          <p:cNvSpPr/>
          <p:nvPr/>
        </p:nvSpPr>
        <p:spPr>
          <a:xfrm>
            <a:off x="1476340" y="2393624"/>
            <a:ext cx="2796218" cy="88199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Трамвай 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90137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Автобус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397826"/>
            <a:ext cx="743209" cy="884455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Троллейбус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4558" y="3400289"/>
            <a:ext cx="74162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9"/>
            <a:ext cx="2796218" cy="880616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Такси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Какое 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транспортное средство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следует обходить спереди?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46525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4559" y="3380905"/>
            <a:ext cx="743208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3380905"/>
            <a:ext cx="2796218" cy="90015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Мотоциклом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393624"/>
            <a:ext cx="743209" cy="86715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6578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Трамваем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 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380906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Велосипедом  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316950" y="2393623"/>
            <a:ext cx="743209" cy="86716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_answer"/>
          <p:cNvSpPr/>
          <p:nvPr/>
        </p:nvSpPr>
        <p:spPr>
          <a:xfrm>
            <a:off x="1474751" y="2393623"/>
            <a:ext cx="2796218" cy="8671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sz="3300" dirty="0" smtClean="0">
                <a:solidFill>
                  <a:srgbClr val="000000"/>
                </a:solidFill>
                <a:latin typeface="+mj-lt"/>
              </a:rPr>
              <a:t>Автомобилем</a:t>
            </a:r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Право на управление каким транспортным средством гражданин РФ может получить в 16 лет?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8981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316950" y="3400289"/>
            <a:ext cx="743209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Восемь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4914558" y="2400300"/>
            <a:ext cx="743209" cy="894702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B_answer"/>
          <p:cNvSpPr/>
          <p:nvPr/>
        </p:nvSpPr>
        <p:spPr>
          <a:xfrm>
            <a:off x="6072359" y="2395002"/>
            <a:ext cx="2796218" cy="88061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Пять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2393623"/>
            <a:ext cx="743209" cy="881994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Три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8"/>
            <a:ext cx="743209" cy="901547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400288"/>
            <a:ext cx="2796218" cy="880617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Десять  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Сколько групп дорожных знаков существует?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63" y="88135"/>
            <a:ext cx="8882352" cy="4914622"/>
          </a:xfrm>
          <a:prstGeom prst="rect">
            <a:avLst/>
          </a:prstGeom>
          <a:solidFill>
            <a:srgbClr val="F8F8F8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"/>
          <p:cNvSpPr/>
          <p:nvPr/>
        </p:nvSpPr>
        <p:spPr>
          <a:xfrm>
            <a:off x="4912968" y="2410935"/>
            <a:ext cx="743209" cy="88268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54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_answer"/>
          <p:cNvSpPr/>
          <p:nvPr/>
        </p:nvSpPr>
        <p:spPr>
          <a:xfrm>
            <a:off x="6070770" y="2393624"/>
            <a:ext cx="2796218" cy="881992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Восклицательный знак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"/>
          <p:cNvSpPr/>
          <p:nvPr/>
        </p:nvSpPr>
        <p:spPr>
          <a:xfrm>
            <a:off x="316949" y="2410934"/>
            <a:ext cx="743209" cy="882689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B_answer"/>
          <p:cNvSpPr/>
          <p:nvPr/>
        </p:nvSpPr>
        <p:spPr>
          <a:xfrm>
            <a:off x="1474751" y="2393623"/>
            <a:ext cx="2796218" cy="881993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Многоточие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"/>
          <p:cNvSpPr/>
          <p:nvPr/>
        </p:nvSpPr>
        <p:spPr>
          <a:xfrm>
            <a:off x="316950" y="3397826"/>
            <a:ext cx="743209" cy="884455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_answer"/>
          <p:cNvSpPr/>
          <p:nvPr/>
        </p:nvSpPr>
        <p:spPr>
          <a:xfrm>
            <a:off x="1474751" y="3380905"/>
            <a:ext cx="2796218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Вопросительный знак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D"/>
          <p:cNvSpPr/>
          <p:nvPr/>
        </p:nvSpPr>
        <p:spPr>
          <a:xfrm>
            <a:off x="4912969" y="3400289"/>
            <a:ext cx="743210" cy="88061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D_answer"/>
          <p:cNvSpPr/>
          <p:nvPr/>
        </p:nvSpPr>
        <p:spPr>
          <a:xfrm>
            <a:off x="6070770" y="3397827"/>
            <a:ext cx="2796218" cy="88307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Двоеточие </a:t>
            </a:r>
            <a:endParaRPr lang="en-GB" sz="3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Question box"/>
          <p:cNvSpPr/>
          <p:nvPr/>
        </p:nvSpPr>
        <p:spPr>
          <a:xfrm>
            <a:off x="316950" y="306052"/>
            <a:ext cx="8551627" cy="1620000"/>
          </a:xfrm>
          <a:prstGeom prst="roundRect">
            <a:avLst/>
          </a:prstGeom>
          <a:solidFill>
            <a:schemeClr val="accent6">
              <a:alpha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Какой знак препинания задействован в азбуке дорожных знаков?</a:t>
            </a:r>
            <a:endParaRPr lang="en-GB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070" r="79344" b="78795"/>
          <a:stretch/>
        </p:blipFill>
        <p:spPr>
          <a:xfrm>
            <a:off x="8607925" y="4549967"/>
            <a:ext cx="436922" cy="472348"/>
          </a:xfrm>
          <a:prstGeom prst="rect">
            <a:avLst/>
          </a:prstGeom>
        </p:spPr>
      </p:pic>
      <p:pic>
        <p:nvPicPr>
          <p:cNvPr id="15" name="Google Shape;523;p36"/>
          <p:cNvPicPr preferRelativeResize="0"/>
          <p:nvPr/>
        </p:nvPicPr>
        <p:blipFill>
          <a:blip r:embed="rId6">
            <a:alphaModFix/>
            <a:duotone>
              <a:prstClr val="black"/>
              <a:srgbClr val="2BBF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0448" y="4148443"/>
            <a:ext cx="764629" cy="84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7568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egria_Template_SlidesMania">
  <a:themeElements>
    <a:clrScheme name="Simple Light">
      <a:dk1>
        <a:srgbClr val="F3EAF6"/>
      </a:dk1>
      <a:lt1>
        <a:srgbClr val="EBDDEF"/>
      </a:lt1>
      <a:dk2>
        <a:srgbClr val="F7DAE6"/>
      </a:dk2>
      <a:lt2>
        <a:srgbClr val="F6C7D8"/>
      </a:lt2>
      <a:accent1>
        <a:srgbClr val="E4D5EB"/>
      </a:accent1>
      <a:accent2>
        <a:srgbClr val="F5D094"/>
      </a:accent2>
      <a:accent3>
        <a:srgbClr val="DCEEF2"/>
      </a:accent3>
      <a:accent4>
        <a:srgbClr val="C7D5E0"/>
      </a:accent4>
      <a:accent5>
        <a:srgbClr val="F7E7D1"/>
      </a:accent5>
      <a:accent6>
        <a:srgbClr val="DEC6E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413</Words>
  <Application>Microsoft Office PowerPoint</Application>
  <PresentationFormat>Экран (16:9)</PresentationFormat>
  <Paragraphs>167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Astra</vt:lpstr>
      <vt:lpstr>Calibri</vt:lpstr>
      <vt:lpstr>Arial Black</vt:lpstr>
      <vt:lpstr>Arial</vt:lpstr>
      <vt:lpstr>Fira Sans</vt:lpstr>
      <vt:lpstr>Elzevir</vt:lpstr>
      <vt:lpstr>Alegria_Template_SlidesMania</vt:lpstr>
      <vt:lpstr>Дорожно-транспортная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subject>дорожно-транспортная</dc:subject>
  <dc:creator>КЕВ</dc:creator>
  <cp:lastModifiedBy>кев</cp:lastModifiedBy>
  <cp:revision>55</cp:revision>
  <dcterms:modified xsi:type="dcterms:W3CDTF">2021-08-11T09:20:07Z</dcterms:modified>
</cp:coreProperties>
</file>