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7" r:id="rId3"/>
    <p:sldId id="283" r:id="rId4"/>
    <p:sldId id="258" r:id="rId5"/>
    <p:sldId id="260" r:id="rId6"/>
    <p:sldId id="284" r:id="rId7"/>
    <p:sldId id="261" r:id="rId8"/>
    <p:sldId id="286" r:id="rId9"/>
    <p:sldId id="285" r:id="rId10"/>
    <p:sldId id="287" r:id="rId11"/>
    <p:sldId id="290" r:id="rId12"/>
    <p:sldId id="295" r:id="rId13"/>
    <p:sldId id="266" r:id="rId14"/>
    <p:sldId id="267" r:id="rId15"/>
    <p:sldId id="268" r:id="rId16"/>
    <p:sldId id="270" r:id="rId17"/>
    <p:sldId id="273" r:id="rId18"/>
    <p:sldId id="274" r:id="rId19"/>
    <p:sldId id="265" r:id="rId20"/>
    <p:sldId id="259" r:id="rId21"/>
    <p:sldId id="296" r:id="rId22"/>
    <p:sldId id="294" r:id="rId23"/>
    <p:sldId id="297" r:id="rId24"/>
    <p:sldId id="298" r:id="rId25"/>
    <p:sldId id="299" r:id="rId26"/>
    <p:sldId id="300" r:id="rId27"/>
    <p:sldId id="302" r:id="rId28"/>
    <p:sldId id="291" r:id="rId29"/>
    <p:sldId id="26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49" autoAdjust="0"/>
  </p:normalViewPr>
  <p:slideViewPr>
    <p:cSldViewPr>
      <p:cViewPr varScale="1">
        <p:scale>
          <a:sx n="109" d="100"/>
          <a:sy n="109" d="100"/>
        </p:scale>
        <p:origin x="31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ACA61-E0C7-45E5-BB7B-7E1BD69A6F06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5BD51-F880-43F2-8183-B806C44669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47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5BD51-F880-43F2-8183-B806C44669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5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5BD51-F880-43F2-8183-B806C44669C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600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s://4.bp.blogspot.com/-cDhc-zD019Y/TeN5rp4c2jI/AAAAAAAAAoM/7fVd1GuaeG4/s1600/memorial_day_31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2678" cy="687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laycast.ru/uploads/2016/04/30/18475678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806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playcast.ru/uploads/2016/04/30/18475678.pn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0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orozova-elena-ds40-schel.edumsko.ru/uploads/18200/18172/section/477890/18584418.png?1525949071577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3" y="-325356"/>
            <a:ext cx="8267650" cy="237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ribalych.ru/2013/04/07/nezhelaniem-vypolnyat-prikaz-komandira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gerb">
            <a:extLst>
              <a:ext uri="{FF2B5EF4-FFF2-40B4-BE49-F238E27FC236}">
                <a16:creationId xmlns:a16="http://schemas.microsoft.com/office/drawing/2014/main" id="{B0512301-804E-466A-ABD8-DD9000B72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175" y="1781051"/>
            <a:ext cx="13425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A39FE9-B043-417C-BB59-DACBA903D877}"/>
              </a:ext>
            </a:extLst>
          </p:cNvPr>
          <p:cNvSpPr txBox="1"/>
          <p:nvPr/>
        </p:nvSpPr>
        <p:spPr>
          <a:xfrm>
            <a:off x="1835696" y="1752600"/>
            <a:ext cx="66733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ДОПОЛНИТЕЛЬНОГО ОБРАЗОВАНИЯ </a:t>
            </a:r>
            <a:b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ДЕТСКОГО ТВОРЧЕСТВА «СОЗВЕЗДИЕ» </a:t>
            </a:r>
          </a:p>
          <a:p>
            <a:pPr algn="ctr"/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КРАСНОДАР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332CD8-D1F9-46CC-92DB-B605C474A2F6}"/>
              </a:ext>
            </a:extLst>
          </p:cNvPr>
          <p:cNvSpPr txBox="1"/>
          <p:nvPr/>
        </p:nvSpPr>
        <p:spPr>
          <a:xfrm>
            <a:off x="1627101" y="3130280"/>
            <a:ext cx="690020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kern="1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srgbClr val="FF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краеведческий фестиваль</a:t>
            </a:r>
          </a:p>
          <a:p>
            <a:pPr algn="ctr"/>
            <a:r>
              <a:rPr lang="ru-RU" sz="3200" b="1" i="1" kern="1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srgbClr val="FF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«Победа в строю поколений»</a:t>
            </a:r>
          </a:p>
          <a:p>
            <a:pPr algn="ctr"/>
            <a:r>
              <a:rPr lang="ru-RU" sz="3200" kern="10" dirty="0">
                <a:ln w="9525">
                  <a:solidFill>
                    <a:srgbClr val="C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innerShdw blurRad="63500" dist="50800" dir="10800000">
                    <a:srgbClr val="FF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программы</a:t>
            </a:r>
          </a:p>
          <a:p>
            <a:pPr algn="ctr"/>
            <a:r>
              <a:rPr lang="ru-RU" sz="3200" b="1" kern="1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0800000">
                    <a:srgbClr val="FF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«Атлас Карасунского округа»</a:t>
            </a:r>
          </a:p>
          <a:p>
            <a:pPr algn="ctr"/>
            <a:endParaRPr lang="ru-RU" sz="2400" b="1" i="1" kern="10" dirty="0">
              <a:ln w="127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innerShdw blurRad="63500" dist="50800" dir="10800000">
                  <a:srgbClr val="FF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D24DCA88-6239-4A7E-9D62-788398EED56E}"/>
              </a:ext>
            </a:extLst>
          </p:cNvPr>
          <p:cNvSpPr txBox="1">
            <a:spLocks/>
          </p:cNvSpPr>
          <p:nvPr/>
        </p:nvSpPr>
        <p:spPr>
          <a:xfrm>
            <a:off x="4611018" y="4725144"/>
            <a:ext cx="3952528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ts val="1680"/>
              </a:lnSpc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1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680"/>
              </a:lnSpc>
              <a:spcBef>
                <a:spcPts val="0"/>
              </a:spcBef>
              <a:buNone/>
            </a:pP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</a:p>
          <a:p>
            <a:pPr algn="r">
              <a:lnSpc>
                <a:spcPts val="1680"/>
              </a:lnSpc>
              <a:spcBef>
                <a:spcPts val="0"/>
              </a:spcBef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680"/>
              </a:lnSpc>
              <a:spcBef>
                <a:spcPts val="0"/>
              </a:spcBef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680"/>
              </a:lnSpc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680"/>
              </a:lnSpc>
              <a:spcBef>
                <a:spcPts val="0"/>
              </a:spcBef>
              <a:buNone/>
            </a:pPr>
            <a:endParaRPr lang="ru-RU" sz="1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ts val="1680"/>
              </a:lnSpc>
              <a:spcBef>
                <a:spcPts val="0"/>
              </a:spcBef>
              <a:buNone/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Гончарова Виктория Викторовна, </a:t>
            </a:r>
          </a:p>
          <a:p>
            <a:pPr marL="0" indent="0" algn="r">
              <a:lnSpc>
                <a:spcPts val="168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методист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7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206C197-4B11-4186-949C-8E34E9E49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84784"/>
            <a:ext cx="7859216" cy="410445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Организационный</a:t>
            </a:r>
            <a:endParaRPr lang="ru-RU" sz="72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рабочей группы для подготовки проектов Положения, графика и порядка проведения фестиваля. </a:t>
            </a: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организационного комитета и состава жюри фестиваля (</a:t>
            </a: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отборочного </a:t>
            </a: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этапа и  финала).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пакета нормативной документации по проведению конкурсов в рамках Фестиваля, оповещение образовательных учреждений, размещение информации на сайте учреждения.  </a:t>
            </a: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с педагогами-организаторами, методистами, заместителями директоров по воспитательной работе образовательных учреждений по оказанию методической помощи и проведению конкурсов.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работы по подготовке базы проведения.   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постоянно действующих семинаров для представителей и  руководителей команд – участников.  </a:t>
            </a:r>
            <a:endParaRPr lang="ru-RU" sz="7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этапов, согласно утвержденному графику.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Организация и проведение финальных конкурсов.    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Освещение проведенных мероприятий в СМИ.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5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EE3C1-D05A-4FBF-B0DF-DD44A5CA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0418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Проектно – исследовательский этап</a:t>
            </a:r>
            <a: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4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C6D784-178B-4633-8AC7-6F788DBB1532}"/>
              </a:ext>
            </a:extLst>
          </p:cNvPr>
          <p:cNvSpPr txBox="1"/>
          <p:nvPr/>
        </p:nvSpPr>
        <p:spPr>
          <a:xfrm>
            <a:off x="1459632" y="2613392"/>
            <a:ext cx="71391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Подготовка  и представление проектов в выбранной номинации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Номинации: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«Победа деда – моя Победа»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"Портрет поколения»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«Плакаты и лозунги Великой Отечественной».</a:t>
            </a:r>
            <a:endParaRPr lang="ru-RU" sz="2000" dirty="0"/>
          </a:p>
        </p:txBody>
      </p:sp>
      <p:pic>
        <p:nvPicPr>
          <p:cNvPr id="6" name="Рисунок 5" descr="https://images.vfl.ru/ii/1581706042/ed765a08/29577790.jpg">
            <a:extLst>
              <a:ext uri="{FF2B5EF4-FFF2-40B4-BE49-F238E27FC236}">
                <a16:creationId xmlns:a16="http://schemas.microsoft.com/office/drawing/2014/main" id="{F2E7055F-77AC-452F-B552-76F2E73B00B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30455"/>
            <a:ext cx="3888432" cy="2978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605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27EC29-57B7-4C3C-907C-E0B9A8C3D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Проект "Портрет поколения»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4" name="Picture 2" descr="C:\Users\роман\Desktop\ВВ\КРАЕВЕДЕНИЕ\АТЛАС\ПЯТЬ КАДРОВ\Фото Пять кадров\P1000462.JPG">
            <a:extLst>
              <a:ext uri="{FF2B5EF4-FFF2-40B4-BE49-F238E27FC236}">
                <a16:creationId xmlns:a16="http://schemas.microsoft.com/office/drawing/2014/main" id="{6E42EFBB-B811-40BD-A2FF-4CF107DA1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98177"/>
            <a:ext cx="4104456" cy="3295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738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357298"/>
            <a:ext cx="4114800" cy="264320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 «ЗА ОТВАГУ»</a:t>
            </a:r>
          </a:p>
          <a:p>
            <a:r>
              <a:rPr lang="ru-RU" b="0" dirty="0">
                <a:latin typeface="Times New Roman" pitchFamily="18" charset="0"/>
                <a:cs typeface="Times New Roman" pitchFamily="18" charset="0"/>
              </a:rPr>
              <a:t>За то, что в боях с 6 по 10.10.1944 г.за города Великая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Кикинда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Мокрин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Тарек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Канижа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Сегед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под сильным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артминометным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огнем противника, рискуя жизнью, восстановил 3 боевые машины и 4 транспортные машины. В трудный момент боя тов. Владимирец из личного оружия расстреливал и уничтожал отступающего противника, тем самым обеспечил выполнение всех поставленных боевых задач полком.</a:t>
            </a:r>
          </a:p>
        </p:txBody>
      </p:sp>
      <p:pic>
        <p:nvPicPr>
          <p:cNvPr id="8" name="Содержимое 7" descr="F:\Вклад семьи\PHOTO-2018-05-07-18-36-29 (1).jpg"/>
          <p:cNvPicPr>
            <a:picLocks noGrp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52" y="857208"/>
            <a:ext cx="407196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https://medalww.ru/photo/img/skachat-foto-medal-za-otvagu-31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000504"/>
            <a:ext cx="1680114" cy="266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500174"/>
            <a:ext cx="4041775" cy="278608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Медаль «За боевые заслуги» </a:t>
            </a:r>
          </a:p>
          <a:p>
            <a:pPr algn="just"/>
            <a:r>
              <a:rPr lang="ru-RU" b="0" dirty="0">
                <a:latin typeface="Times New Roman" pitchFamily="18" charset="0"/>
                <a:cs typeface="Times New Roman" pitchFamily="18" charset="0"/>
              </a:rPr>
              <a:t>За то, что в боях на 2-м Украинском фронте под сильным </a:t>
            </a:r>
            <a:r>
              <a:rPr lang="ru-RU" b="0" dirty="0" err="1">
                <a:latin typeface="Times New Roman" pitchFamily="18" charset="0"/>
                <a:cs typeface="Times New Roman" pitchFamily="18" charset="0"/>
              </a:rPr>
              <a:t>артминометным</a:t>
            </a:r>
            <a:r>
              <a:rPr lang="ru-RU" b="0" dirty="0">
                <a:latin typeface="Times New Roman" pitchFamily="18" charset="0"/>
                <a:cs typeface="Times New Roman" pitchFamily="18" charset="0"/>
              </a:rPr>
              <a:t> и пулеметным огнем на поле боя восстанавливал автомобиль, тем самым обеспечил выполнение поставленных задач полком.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F:\Вклад семьи\PHOTO-2018-05-07-18-36-2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9290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 descr="Медаль За Боевые Заслуги Вов Фото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929066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Конкурс Никита\PHOTO-2018-05-07-18-36-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0206"/>
            <a:ext cx="7286676" cy="6797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s://storage.myseldon.com/news_pict_36/36376D1F69843FF321C3EB8BFBF429CF"/>
          <p:cNvPicPr>
            <a:picLocks noGrp="1"/>
          </p:cNvPicPr>
          <p:nvPr>
            <p:ph idx="1"/>
          </p:nvPr>
        </p:nvPicPr>
        <p:blipFill>
          <a:blip r:embed="rId2"/>
          <a:srcRect l="9965" r="6748" b="-78"/>
          <a:stretch>
            <a:fillRect/>
          </a:stretch>
        </p:blipFill>
        <p:spPr bwMode="auto">
          <a:xfrm>
            <a:off x="500034" y="500042"/>
            <a:ext cx="491697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47028" r="412"/>
          <a:stretch>
            <a:fillRect/>
          </a:stretch>
        </p:blipFill>
        <p:spPr bwMode="auto">
          <a:xfrm rot="16200000">
            <a:off x="4955352" y="3045650"/>
            <a:ext cx="4246175" cy="2869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31089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4598987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000372"/>
            <a:ext cx="4532307" cy="29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7" y="4052015"/>
            <a:ext cx="4286280" cy="280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Ветераны 1505 полка</a:t>
            </a:r>
          </a:p>
        </p:txBody>
      </p:sp>
      <p:pic>
        <p:nvPicPr>
          <p:cNvPr id="4" name="Picture 2" descr="C:\Users\MacBook Air\Downloads\PHOTO-2020-02-11-07-58-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96752"/>
            <a:ext cx="8029556" cy="4687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6248" y="1571612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Головченко Василий Иванович</a:t>
            </a:r>
          </a:p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23.04. 1920 -  17.03.2014 (93 года)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Место рождения Старотитаровская, Таманский отдел, Кубано-Черноморская область</a:t>
            </a:r>
          </a:p>
        </p:txBody>
      </p:sp>
      <p:pic>
        <p:nvPicPr>
          <p:cNvPr id="5" name="Содержимое 4" descr="https://cdn.turkaramamotoru.com/ru/golovchenko-vasilij-ivanovich-824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714488"/>
            <a:ext cx="2627864" cy="411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FE6E2-69CE-40FC-8AC5-47898EE8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ПРОГРАММЫ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08EA33-7FAB-4AF5-A746-A22D66FA6096}"/>
              </a:ext>
            </a:extLst>
          </p:cNvPr>
          <p:cNvSpPr txBox="1"/>
          <p:nvPr/>
        </p:nvSpPr>
        <p:spPr>
          <a:xfrm>
            <a:off x="457200" y="2492896"/>
            <a:ext cx="800323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Идея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краеведения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различных направлениях реализуется в программе «Атлас Карасунского округа»,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включает в себя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 и экология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Интересная личность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Просвещение, искусство, архитектура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</p:spTree>
    <p:extLst>
      <p:ext uri="{BB962C8B-B14F-4D97-AF65-F5344CB8AC3E}">
        <p14:creationId xmlns:p14="http://schemas.microsoft.com/office/powerpoint/2010/main" val="1004478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cBook Air\Desktop\Крым\Разное\JZRS5683.JPG"/>
          <p:cNvPicPr>
            <a:picLocks noChangeAspect="1" noChangeArrowheads="1"/>
          </p:cNvPicPr>
          <p:nvPr/>
        </p:nvPicPr>
        <p:blipFill>
          <a:blip r:embed="rId2"/>
          <a:srcRect l="4937" r="10138" b="9150"/>
          <a:stretch>
            <a:fillRect/>
          </a:stretch>
        </p:blipFill>
        <p:spPr bwMode="auto">
          <a:xfrm>
            <a:off x="1335535" y="1700808"/>
            <a:ext cx="6427805" cy="51571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8914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C27EC29-57B7-4C3C-907C-E0B9A8C3D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НОМИНАЦИЯ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«Плакаты и лозунги 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Отечественной»</a:t>
            </a:r>
            <a:b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FE19577-C5D0-4BBC-A584-EC8A4700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47245"/>
            <a:ext cx="4568250" cy="341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048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2;p16">
            <a:extLst>
              <a:ext uri="{FF2B5EF4-FFF2-40B4-BE49-F238E27FC236}">
                <a16:creationId xmlns:a16="http://schemas.microsoft.com/office/drawing/2014/main" id="{97FA4AD0-9BEE-4967-9B75-C9FE25BFD178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41" y="782418"/>
            <a:ext cx="4608511" cy="30939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13;p16">
            <a:extLst>
              <a:ext uri="{FF2B5EF4-FFF2-40B4-BE49-F238E27FC236}">
                <a16:creationId xmlns:a16="http://schemas.microsoft.com/office/drawing/2014/main" id="{766018C3-E4D9-4BAB-AD33-70FC4B8FD3F8}"/>
              </a:ext>
            </a:extLst>
          </p:cNvPr>
          <p:cNvSpPr txBox="1"/>
          <p:nvPr/>
        </p:nvSpPr>
        <p:spPr>
          <a:xfrm>
            <a:off x="5148064" y="1242626"/>
            <a:ext cx="3230863" cy="2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2F2F2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 1942-го.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Танковые группы вермахта рвутся к бакинской нефти. Отрезан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снова сдан Харьков, полностью разбита Крымская армия. </a:t>
            </a:r>
            <a:endParaRPr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0DCB3B-CD9E-42E2-890D-BB06CA3CFCB8}"/>
              </a:ext>
            </a:extLst>
          </p:cNvPr>
          <p:cNvSpPr txBox="1"/>
          <p:nvPr/>
        </p:nvSpPr>
        <p:spPr>
          <a:xfrm>
            <a:off x="1907704" y="3861048"/>
            <a:ext cx="69002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обстановке Верховный главнокомандующий Иосиф Сталин издает знаменитый </a:t>
            </a:r>
            <a:r>
              <a:rPr lang="ru-RU" sz="2000" dirty="0">
                <a:uFill>
                  <a:noFill/>
                </a:u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приказ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№ 227. Документ запрещал отвод войск без приказа даже в тактических целях, а в качестве санкций вводил штрафные батальоны и роты, устанавливал практику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заградотрядов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Суть приказа была сформулирована четко и внятно: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 шагу назад!»</a:t>
            </a:r>
          </a:p>
        </p:txBody>
      </p:sp>
    </p:spTree>
    <p:extLst>
      <p:ext uri="{BB962C8B-B14F-4D97-AF65-F5344CB8AC3E}">
        <p14:creationId xmlns:p14="http://schemas.microsoft.com/office/powerpoint/2010/main" val="212074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4;p15">
            <a:extLst>
              <a:ext uri="{FF2B5EF4-FFF2-40B4-BE49-F238E27FC236}">
                <a16:creationId xmlns:a16="http://schemas.microsoft.com/office/drawing/2014/main" id="{52051AAA-1A81-4888-BC0D-6E9CFE1F308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552" y="1961456"/>
            <a:ext cx="3600400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E219E8-F7C6-4ACE-8D11-49FEEC74FD91}"/>
              </a:ext>
            </a:extLst>
          </p:cNvPr>
          <p:cNvSpPr txBox="1"/>
          <p:nvPr/>
        </p:nvSpPr>
        <p:spPr>
          <a:xfrm>
            <a:off x="4572001" y="1712997"/>
            <a:ext cx="38164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Знаменитый плакат, где персонифицирована Родина в образе матери, художник Ираклий Тоидзе писал, по его собственному признанию, со своей жены.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поразило выражение лица, когда жена вбежала в мастерскую, чтобы сообщить о начале войны. Уже 4 июля 1941 года (спустя две недели после начала войны) плакат ушел в печать. Образ Родины-матери в дальнейшем стал одним из самых распространенных образов советской пропаганды</a:t>
            </a:r>
            <a:r>
              <a:rPr lang="ru-RU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8724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6;p26">
            <a:extLst>
              <a:ext uri="{FF2B5EF4-FFF2-40B4-BE49-F238E27FC236}">
                <a16:creationId xmlns:a16="http://schemas.microsoft.com/office/drawing/2014/main" id="{58CDB9BA-2753-4094-A94F-B0C851C3489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552" y="2083776"/>
            <a:ext cx="3576200" cy="47742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973D9A-335B-469F-8B55-F89595618084}"/>
              </a:ext>
            </a:extLst>
          </p:cNvPr>
          <p:cNvSpPr txBox="1"/>
          <p:nvPr/>
        </p:nvSpPr>
        <p:spPr>
          <a:xfrm>
            <a:off x="4355976" y="1484784"/>
            <a:ext cx="4104456" cy="5760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агитационный плакат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кровь и слёзы наших детей: Смерть немецким захватчикам»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в блокадном Ленинграде в 1943 году. Художник плаката Казанцев А.А.  Плакат являлся мощнейшим психологическим средством, настраиваемым воинов и простых граждан на уничтожение врага, убийцы советских детей. На черном фоне плаката художник изобразил израненного заплаканного ребенка, взывающего зрителя о помощи и сожалению, взглядом ищущего защиту и сочувствие. Плакат вызывает чувство мести к врагу за его преступления.</a:t>
            </a:r>
          </a:p>
        </p:txBody>
      </p:sp>
    </p:spTree>
    <p:extLst>
      <p:ext uri="{BB962C8B-B14F-4D97-AF65-F5344CB8AC3E}">
        <p14:creationId xmlns:p14="http://schemas.microsoft.com/office/powerpoint/2010/main" val="4281436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2;p27">
            <a:extLst>
              <a:ext uri="{FF2B5EF4-FFF2-40B4-BE49-F238E27FC236}">
                <a16:creationId xmlns:a16="http://schemas.microsoft.com/office/drawing/2014/main" id="{A41CA713-ADA8-4098-9630-7AE20AFD22D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560" y="2406189"/>
            <a:ext cx="309634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83;p27">
            <a:extLst>
              <a:ext uri="{FF2B5EF4-FFF2-40B4-BE49-F238E27FC236}">
                <a16:creationId xmlns:a16="http://schemas.microsoft.com/office/drawing/2014/main" id="{82E200BF-0F05-429C-878F-597EC3507747}"/>
              </a:ext>
            </a:extLst>
          </p:cNvPr>
          <p:cNvSpPr txBox="1"/>
          <p:nvPr/>
        </p:nvSpPr>
        <p:spPr>
          <a:xfrm>
            <a:off x="3851920" y="980728"/>
            <a:ext cx="4320480" cy="55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Плакат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«Воин Красной Армии, спаси!»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мощным эмоциональным агитационным произведением художника В. Корецкого, который впервые был опубликован в газете "Правда" от 5 августа 1942 года. Основу плаката составила фотография женщины, защищавшая своего ребёнка. На переднем плане на них беззащитных направлен окровавленный штык фашиста, остриё которого находится в центре плаката, а путь штыка проходит сквозь голову ребёнка. Это произведение вызывало особенную ненависть у солдат Красной Армии к врагу. Плакат сделан в двух цветах - черном и красном, притом красный - только в виде крови на штыке фашиста, тем самым подчёркивая кровавую сущность врага.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2020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3;p27">
            <a:extLst>
              <a:ext uri="{FF2B5EF4-FFF2-40B4-BE49-F238E27FC236}">
                <a16:creationId xmlns:a16="http://schemas.microsoft.com/office/drawing/2014/main" id="{7B1932B3-ACEA-4D55-925C-35B283F0BFD3}"/>
              </a:ext>
            </a:extLst>
          </p:cNvPr>
          <p:cNvSpPr txBox="1"/>
          <p:nvPr/>
        </p:nvSpPr>
        <p:spPr>
          <a:xfrm>
            <a:off x="4427984" y="1266222"/>
            <a:ext cx="4176464" cy="55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агитационный плакат Великой Отечественной войны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«Отстоим Москву!»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создан осенью 1941 года художниками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Н.Жуковым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В.Климашиным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Плакат создан в то время, когда советский народ напрягал все силы в борьбе против немецких захватчиков, рвавшихся к Москве. На плакате изображен советский воин, находящийся на высоком эмоциональном подъёме и призывающий не допустить врага в столицу. Этой фигурой солдата авторам удалось обобщить черты народного героизма, стремящегося освободить родную землю от врага.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207;p31">
            <a:extLst>
              <a:ext uri="{FF2B5EF4-FFF2-40B4-BE49-F238E27FC236}">
                <a16:creationId xmlns:a16="http://schemas.microsoft.com/office/drawing/2014/main" id="{5241F7F1-35F4-4D42-A940-98F02443E07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39552" y="1541748"/>
            <a:ext cx="3782218" cy="5316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0691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F27A53-D13A-4B8F-B8C5-153DFAAC338F}"/>
              </a:ext>
            </a:extLst>
          </p:cNvPr>
          <p:cNvSpPr txBox="1"/>
          <p:nvPr/>
        </p:nvSpPr>
        <p:spPr>
          <a:xfrm>
            <a:off x="1121899" y="1988840"/>
            <a:ext cx="69002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Публичное выступление участников фестиваля, защита проектов</a:t>
            </a:r>
            <a:r>
              <a:rPr lang="ru-RU" sz="28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7F6B2B-965C-440E-886E-86DCDAB8A65D}"/>
              </a:ext>
            </a:extLst>
          </p:cNvPr>
          <p:cNvSpPr txBox="1"/>
          <p:nvPr/>
        </p:nvSpPr>
        <p:spPr>
          <a:xfrm>
            <a:off x="1043608" y="2925609"/>
            <a:ext cx="77516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Творческое  представление работ команд-участников или индивидуальное участие. 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Визитка команды 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творческое представление команды. – </a:t>
            </a: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минуты.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Творческая защита материалов</a:t>
            </a:r>
            <a:r>
              <a:rPr lang="ru-RU" alt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выбранной номинации </a:t>
            </a:r>
            <a:r>
              <a:rPr lang="ru-RU" alt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3-5 минут.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5" name="Picture 5" descr="Атлас">
            <a:extLst>
              <a:ext uri="{FF2B5EF4-FFF2-40B4-BE49-F238E27FC236}">
                <a16:creationId xmlns:a16="http://schemas.microsoft.com/office/drawing/2014/main" id="{0B6D2B57-62B3-44AD-AD03-266D1D8B0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3879" t="2361" r="3256" b="52194"/>
          <a:stretch>
            <a:fillRect/>
          </a:stretch>
        </p:blipFill>
        <p:spPr bwMode="auto">
          <a:xfrm>
            <a:off x="4842671" y="4350735"/>
            <a:ext cx="3208770" cy="2058114"/>
          </a:xfrm>
          <a:prstGeom prst="rect">
            <a:avLst/>
          </a:prstGeom>
          <a:noFill/>
        </p:spPr>
      </p:pic>
      <p:pic>
        <p:nvPicPr>
          <p:cNvPr id="6" name="Рисунок 5" descr="https://images.vfl.ru/ii/1581705947/999a8ea6/29577777.jpg">
            <a:extLst>
              <a:ext uri="{FF2B5EF4-FFF2-40B4-BE49-F238E27FC236}">
                <a16:creationId xmlns:a16="http://schemas.microsoft.com/office/drawing/2014/main" id="{F0F279EF-CF31-4E50-A921-9B1EFA40B50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72466"/>
            <a:ext cx="3659161" cy="2285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25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23D12D-0431-49DD-A828-92334B0C3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Финал фестиваля</a:t>
            </a:r>
            <a:endParaRPr lang="ru-RU" sz="2800" b="1" i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E1BCE8-3BC7-44F2-BB3A-31FAC7FA11C6}"/>
              </a:ext>
            </a:extLst>
          </p:cNvPr>
          <p:cNvSpPr txBox="1"/>
          <p:nvPr/>
        </p:nvSpPr>
        <p:spPr>
          <a:xfrm>
            <a:off x="971600" y="2358290"/>
            <a:ext cx="741682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Творческое  представление </a:t>
            </a:r>
            <a:r>
              <a:rPr lang="ru-RU" sz="20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лучших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материалов участников на 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базе Института геологии, географии, туризма и сервиса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Кубанского государственного университета. 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Подведение итогов. 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Награждение победителей.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1DF1AA-9699-43C7-B53B-18D9B1843958}"/>
              </a:ext>
            </a:extLst>
          </p:cNvPr>
          <p:cNvSpPr txBox="1"/>
          <p:nvPr/>
        </p:nvSpPr>
        <p:spPr>
          <a:xfrm>
            <a:off x="3707904" y="3841884"/>
            <a:ext cx="4680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Анализ итогов фестиваля</a:t>
            </a:r>
            <a:endParaRPr lang="ru-RU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597A6A-51E7-4C8C-A047-C8B312261D8F}"/>
              </a:ext>
            </a:extLst>
          </p:cNvPr>
          <p:cNvSpPr txBox="1"/>
          <p:nvPr/>
        </p:nvSpPr>
        <p:spPr>
          <a:xfrm>
            <a:off x="3286200" y="4311817"/>
            <a:ext cx="54006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Количественные показатели.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Выводы и предложения.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Итоговое заключение о проведенном фестивале с соответствующими выводами о качестве его проведения и предложениями по усовершенствованию. 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Размещение информации в СМИ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4691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64354"/>
            <a:ext cx="7772400" cy="1362075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4803C-6606-4574-88CC-5B04D49F6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58" y="2623933"/>
            <a:ext cx="5536102" cy="426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F851C3-C9BC-45B4-8B66-60302C57D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611" y="1340768"/>
            <a:ext cx="648072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СТРАНИЦЫ </a:t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«АТЛАСА КАРАСУНСКОГО ОКРУГА»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9B3947E-E027-443C-8AB0-8059B6364E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169093"/>
              </p:ext>
            </p:extLst>
          </p:nvPr>
        </p:nvGraphicFramePr>
        <p:xfrm>
          <a:off x="2206608" y="2267744"/>
          <a:ext cx="6195723" cy="455798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970896">
                  <a:extLst>
                    <a:ext uri="{9D8B030D-6E8A-4147-A177-3AD203B41FA5}">
                      <a16:colId xmlns:a16="http://schemas.microsoft.com/office/drawing/2014/main" val="3884356588"/>
                    </a:ext>
                  </a:extLst>
                </a:gridCol>
                <a:gridCol w="5224827">
                  <a:extLst>
                    <a:ext uri="{9D8B030D-6E8A-4147-A177-3AD203B41FA5}">
                      <a16:colId xmlns:a16="http://schemas.microsoft.com/office/drawing/2014/main" val="3299827465"/>
                    </a:ext>
                  </a:extLst>
                </a:gridCol>
              </a:tblGrid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972372656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 – Карасунцы!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4280764457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Салют, Победа!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1257580521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Наши Карасуны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1677770242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Улица, на которой ты живешь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3134481935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Символы нашей Родины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1647176524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Памятные места нашего округа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2707493725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Салют, Победа!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2997125756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Дом, в котором мы живем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3821410162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Гордость нашего округа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1606717786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Флора и фауна Кубани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966025149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Многонациональный Карасунский округ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3078850849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деда - моя Победа!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2693380454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Пять кадров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651372919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моего округа в истории моего города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679870287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Поколения навстречу будущему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2497440762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Чистота родного дома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2618714211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Герои нашего двора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2829221207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Юность в гимнастерке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3300141974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Карасунские озера-ожерелье Краснодара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3384762172"/>
                  </a:ext>
                </a:extLst>
              </a:tr>
              <a:tr h="18134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marR="179705" algn="ctr"/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 округ, тебе 45!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2755374993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Мой зеленый город – мой уютный дом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3123396092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Моя дорога в школу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4153151361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Свежий ветер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1435876456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Победа в строю поколений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3081070954"/>
                  </a:ext>
                </a:extLst>
              </a:tr>
              <a:tr h="17378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 горжусь я и Родина моя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288" marR="58288" marT="0" marB="0" anchor="ctr"/>
                </a:tc>
                <a:extLst>
                  <a:ext uri="{0D108BD9-81ED-4DB2-BD59-A6C34878D82A}">
                    <a16:rowId xmlns:a16="http://schemas.microsoft.com/office/drawing/2014/main" val="35327333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466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6DC307FB-0EF5-49FC-874E-FB1F0694D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88840"/>
            <a:ext cx="8465024" cy="424847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ОКРУЖНОЙ КРАЕВЕДЧЕСКИЙ ФЕСТИВАЛЬ</a:t>
            </a:r>
            <a:br>
              <a:rPr lang="ru-R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«ПОБЕДА В СТРОЮ ПОКОЛЕНИЙ»</a:t>
            </a:r>
            <a:br>
              <a:rPr lang="ru-RU" sz="1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9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</a:t>
            </a:r>
            <a:br>
              <a:rPr lang="ru-RU" sz="9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«Победа деда – моя победа»</a:t>
            </a:r>
            <a:b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"Портрет поколения»</a:t>
            </a:r>
            <a:b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«Плакаты и лозунги  Великой Отечественной»</a:t>
            </a:r>
            <a:br>
              <a:rPr lang="ru-RU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70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1143000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147325"/>
            <a:ext cx="6823070" cy="300986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5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ФЕСТИВАЛЯ:</a:t>
            </a:r>
          </a:p>
          <a:p>
            <a:pPr marL="0" indent="0" algn="ctr">
              <a:buNone/>
            </a:pP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в подрастающем поколении духовно – нравственных и патриотических ценностей, отражающих историческое и культурное наследие России и малой Родины через реализацию проектной деятельности.</a:t>
            </a:r>
          </a:p>
          <a:p>
            <a:pPr marL="0" indent="0" algn="just">
              <a:buNone/>
            </a:pPr>
            <a:endParaRPr lang="ru-RU" sz="9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3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03BEDD-6623-4A93-BDBF-83ED7DD42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48" y="1772816"/>
            <a:ext cx="8136904" cy="4997152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ФЕСТИВАЛЯ:</a:t>
            </a:r>
          </a:p>
          <a:p>
            <a:pPr marL="1485900" indent="-1143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благоприятных условий для развития и сохранения в подростковой среде гражданских ценностей и интереса к изучению истории родного города, края;</a:t>
            </a:r>
          </a:p>
          <a:p>
            <a:pPr marL="1485900" indent="-1143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и развитие у детей школьного возраста познавательных способностей, умений и навыков исследовательской деятельности;</a:t>
            </a:r>
          </a:p>
          <a:p>
            <a:pPr marL="1485900" indent="-1143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выявление и поддержка одаренных школьников, обладающих способностями творческой деятельности, увлечённых краеведческой деятельностью;</a:t>
            </a:r>
          </a:p>
          <a:p>
            <a:pPr marL="1485900" indent="-1143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условий для воспитания школьника, как личности индивидуальной, так и социальной.</a:t>
            </a:r>
          </a:p>
          <a:p>
            <a:pPr marL="1485900" indent="-1143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социального опыта у школьников посредством творческой, исследовательской, проектной и социально значимой практической деятельности;</a:t>
            </a:r>
          </a:p>
          <a:p>
            <a:pPr marL="1485900" indent="-1143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7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совершенствование методик исследовательской работы в области краеведения.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98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628800"/>
            <a:ext cx="7776864" cy="44973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Планируемые результаты:</a:t>
            </a:r>
            <a:endParaRPr lang="ru-RU" sz="3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Привлечь  внимание  обучающихся образовательных организаций всех типов к  событиям  военного  прошлого  России и своей малой Родины. 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Сформировать и развить у детей школьного возраста познавательные способности, умения и навыки исследовательской деятельности;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социальный опыт  у школьников посредством творческой, исследовательской, проектной и социально значимой практической деятельности;</a:t>
            </a:r>
          </a:p>
          <a:p>
            <a:pPr algn="just"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Совершенствовать методики исследовательской работы  и проектной деятельности в области краеведения.</a:t>
            </a: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15000"/>
              </a:lnSpc>
              <a:spcAft>
                <a:spcPts val="1000"/>
              </a:spcAft>
            </a:pP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E55AD40-2EFB-4BCD-959E-CF88C780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360" y="1844824"/>
            <a:ext cx="7906072" cy="4525963"/>
          </a:xfrm>
        </p:spPr>
        <p:txBody>
          <a:bodyPr>
            <a:normAutofit/>
          </a:bodyPr>
          <a:lstStyle/>
          <a:p>
            <a:pPr indent="0" algn="just" fontAlgn="base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Целевая аудитория и масштаб фестиваля </a:t>
            </a:r>
            <a:endParaRPr lang="ru-RU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Фестиваль  ориентирован  на  детей  и  подростков,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являющихся  учащимися общеобразовательных школ и учреждений  дополнительного образования Карасунского  внутригородского округа города Краснодара , в возрасте от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 до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Ежегодное количество участников  варьируется от 120 до 250 человек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могут представить как индивидуальные проекты так и коллективные.</a:t>
            </a:r>
          </a:p>
        </p:txBody>
      </p:sp>
    </p:spTree>
    <p:extLst>
      <p:ext uri="{BB962C8B-B14F-4D97-AF65-F5344CB8AC3E}">
        <p14:creationId xmlns:p14="http://schemas.microsoft.com/office/powerpoint/2010/main" val="3000960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08EF9DB-8B03-4BF5-904B-9692110EBDC7}"/>
              </a:ext>
            </a:extLst>
          </p:cNvPr>
          <p:cNvSpPr txBox="1"/>
          <p:nvPr/>
        </p:nvSpPr>
        <p:spPr>
          <a:xfrm>
            <a:off x="1979712" y="1772816"/>
            <a:ext cx="6048672" cy="4967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539750" algn="ctr" eaLnBrk="0" fontAlgn="base" hangingPunct="0">
              <a:spcAft>
                <a:spcPct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ФЕСТИВАЛЯ</a:t>
            </a:r>
          </a:p>
          <a:p>
            <a:pPr marL="342900" indent="-342900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Организационный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Проектно – исследовательский этап</a:t>
            </a:r>
          </a:p>
          <a:p>
            <a:pPr marL="342900" lvl="0" indent="-342900" algn="l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Публичное выступление участников фестиваля, защита проектов</a:t>
            </a:r>
            <a:r>
              <a:rPr lang="ru-RU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000" i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Финал фестиваля</a:t>
            </a:r>
            <a:endParaRPr lang="ru-RU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l" eaLnBrk="0" fontAlgn="base" hangingPunct="0">
              <a:lnSpc>
                <a:spcPct val="150000"/>
              </a:lnSpc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Анализ итогов фестиваля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712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1351</Words>
  <Application>Microsoft Office PowerPoint</Application>
  <PresentationFormat>Экран (4:3)</PresentationFormat>
  <Paragraphs>156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Book Antiqua</vt:lpstr>
      <vt:lpstr>Calibri</vt:lpstr>
      <vt:lpstr>Century Gothic</vt:lpstr>
      <vt:lpstr>Times New Roman</vt:lpstr>
      <vt:lpstr>Wingdings</vt:lpstr>
      <vt:lpstr>Тема Office</vt:lpstr>
      <vt:lpstr>Презентация PowerPoint</vt:lpstr>
      <vt:lpstr>СОДЕРЖАНИЕ ПРОГРАММЫ</vt:lpstr>
      <vt:lpstr>СТРАНИЦЫ  «АТЛАСА КАРАСУНСКОГО ОКРУГА»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Проектно – исследовательский этап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Ветераны 1505 полка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80</cp:revision>
  <dcterms:created xsi:type="dcterms:W3CDTF">2019-04-20T17:49:48Z</dcterms:created>
  <dcterms:modified xsi:type="dcterms:W3CDTF">2024-04-25T13:46:29Z</dcterms:modified>
</cp:coreProperties>
</file>